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77" r:id="rId4"/>
    <p:sldId id="275" r:id="rId5"/>
    <p:sldId id="273" r:id="rId6"/>
    <p:sldId id="279" r:id="rId7"/>
    <p:sldId id="280" r:id="rId8"/>
    <p:sldId id="278" r:id="rId9"/>
    <p:sldId id="267" r:id="rId10"/>
    <p:sldId id="268" r:id="rId11"/>
    <p:sldId id="269" r:id="rId12"/>
    <p:sldId id="276" r:id="rId13"/>
    <p:sldId id="262" r:id="rId14"/>
    <p:sldId id="26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E32F"/>
    <a:srgbClr val="CB23B3"/>
    <a:srgbClr val="CFD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07.02.2021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7786742" cy="4286280"/>
          </a:xfrm>
        </p:spPr>
        <p:txBody>
          <a:bodyPr>
            <a:normAutofit/>
          </a:bodyPr>
          <a:lstStyle/>
          <a:p>
            <a:endParaRPr lang="cs-CZ" sz="6000" dirty="0">
              <a:solidFill>
                <a:schemeClr val="tx1"/>
              </a:solidFill>
            </a:endParaRPr>
          </a:p>
          <a:p>
            <a:r>
              <a:rPr lang="cs-CZ" sz="6000" b="1" dirty="0">
                <a:solidFill>
                  <a:schemeClr val="tx1"/>
                </a:solidFill>
              </a:rPr>
              <a:t>VĚTNÉ ČLENY</a:t>
            </a:r>
          </a:p>
        </p:txBody>
      </p:sp>
    </p:spTree>
    <p:extLst>
      <p:ext uri="{BB962C8B-B14F-4D97-AF65-F5344CB8AC3E}">
        <p14:creationId xmlns:p14="http://schemas.microsoft.com/office/powerpoint/2010/main" val="1672916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97C8D-FD9A-40E0-B727-6AE63BE3F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ROZVÍJEJÍCÍ VĚTNÉ ČLENY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FAF7D91-CD25-47CC-BDE6-9D19B0E44E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055248"/>
              </p:ext>
            </p:extLst>
          </p:nvPr>
        </p:nvGraphicFramePr>
        <p:xfrm>
          <a:off x="107504" y="980728"/>
          <a:ext cx="8928992" cy="576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55644578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838433524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151894767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01907057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6804712"/>
                    </a:ext>
                  </a:extLst>
                </a:gridCol>
              </a:tblGrid>
              <a:tr h="90635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na čem závisí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jak se ptáme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jak se 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čím bývá vyjádřen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554758"/>
                  </a:ext>
                </a:extLst>
              </a:tr>
              <a:tr h="1829949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1800" b="1" dirty="0"/>
                        <a:t>předmět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sloveso, přídavné jméno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všechny pádové otázky kromě 1. a 5. pádu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podstatné jméno, zájmeno a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infinitiv</a:t>
                      </a:r>
                      <a:endParaRPr lang="cs-CZ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81133"/>
                  </a:ext>
                </a:extLst>
              </a:tr>
              <a:tr h="3029392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1800" b="1" dirty="0"/>
                    </a:p>
                    <a:p>
                      <a:pPr algn="ctr"/>
                      <a:endParaRPr lang="cs-CZ" sz="1800" b="1" dirty="0"/>
                    </a:p>
                    <a:p>
                      <a:pPr algn="ctr"/>
                      <a:r>
                        <a:rPr lang="cs-CZ" sz="1800" b="1" dirty="0"/>
                        <a:t>příslovečné určení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sloveso, přídavné jméno, příslovce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Kde? Kam? Odkud? Kudy?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Kdy? Odkdy? Dokdy? Jak dlouho?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Jak? Jakým způsobem?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Kolik? Jakou měrou?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Proč? Z jaké příčiny?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jakým účelem?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jaké podmínky?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přes co? Navzdory čemu?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1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místo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způsob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míra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příčina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účel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podmínka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přípustka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příslovce, podstatné jméno a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infinitiv</a:t>
                      </a:r>
                      <a:endParaRPr lang="cs-CZ" sz="20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72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988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97C8D-FD9A-40E0-B727-6AE63BE3F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ROZVÍJEJÍCÍ VĚTNÉ ČLENY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FAF7D91-CD25-47CC-BDE6-9D19B0E44E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539171"/>
              </p:ext>
            </p:extLst>
          </p:nvPr>
        </p:nvGraphicFramePr>
        <p:xfrm>
          <a:off x="107504" y="1412776"/>
          <a:ext cx="8928992" cy="5170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55644578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3843352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1894767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01907057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926804712"/>
                    </a:ext>
                  </a:extLst>
                </a:gridCol>
              </a:tblGrid>
              <a:tr h="78250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na čem závisí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jak se ptáme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jak se 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čím bývá vyjádřen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554758"/>
                  </a:ext>
                </a:extLst>
              </a:tr>
              <a:tr h="1772659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b="1" dirty="0"/>
                        <a:t>přívlastek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podstatné jméno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Jaký? Který? Čí?</a:t>
                      </a:r>
                      <a:endParaRPr lang="cs-CZ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shodný </a:t>
                      </a:r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(shoduje se v rodě, čísle a pádě s podstatným jménem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neshodný </a:t>
                      </a:r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(neshoduje se alespoň v jednom)</a:t>
                      </a:r>
                      <a:endParaRPr lang="cs-CZ" sz="20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přídavné jméno, zájmeno, podstatné jméno, číslovka a infinitiv</a:t>
                      </a:r>
                      <a:endParaRPr lang="cs-CZ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81133"/>
                  </a:ext>
                </a:extLst>
              </a:tr>
              <a:tr h="2615425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b="1" dirty="0"/>
                    </a:p>
                    <a:p>
                      <a:pPr algn="ctr"/>
                      <a:endParaRPr lang="cs-CZ" sz="2000" b="1" dirty="0"/>
                    </a:p>
                    <a:p>
                      <a:pPr algn="ctr"/>
                      <a:r>
                        <a:rPr lang="cs-CZ" sz="2000" b="1" dirty="0"/>
                        <a:t>doplněk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sloveso </a:t>
                      </a:r>
                    </a:p>
                    <a:p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zároveň podstatné jméno nebo zájmeno</a:t>
                      </a:r>
                      <a:endParaRPr lang="cs-CZ" sz="2000" b="0" u="non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Jak? Kterak?</a:t>
                      </a:r>
                      <a:endParaRPr lang="cs-CZ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podstatné jméno, přídavné jméno, číslovka, přechodník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infinitiv</a:t>
                      </a:r>
                      <a:endParaRPr lang="cs-CZ" sz="20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72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511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4BA49-0489-4886-A194-539455F6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/>
              <a:t>POSTUP PŘI URČOVÁNÍ VĚTNÝCH ČLENŮ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D12E6D-461D-49DB-B862-369388CC9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1460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Určíme podmět – kdo, co?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Určíme přísudek – co dělá podmět?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K podstatným jménům dáváme otázky: jaký, který, čí? – určíme přívlastky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Ke slovesům, přídavným jménům a příslovcím dáváme otázky pro příslovečná určení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Ke slovesům a přídavným jménům dáváme pádové otázky – určíme předmět</a:t>
            </a:r>
          </a:p>
          <a:p>
            <a:r>
              <a:rPr lang="cs-CZ" b="1" dirty="0">
                <a:solidFill>
                  <a:srgbClr val="FFC000"/>
                </a:solidFill>
              </a:rPr>
              <a:t>využijeme následující tabulky s přehledy</a:t>
            </a:r>
          </a:p>
        </p:txBody>
      </p:sp>
    </p:spTree>
    <p:extLst>
      <p:ext uri="{BB962C8B-B14F-4D97-AF65-F5344CB8AC3E}">
        <p14:creationId xmlns:p14="http://schemas.microsoft.com/office/powerpoint/2010/main" val="4220003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00100" y="500042"/>
            <a:ext cx="7000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Sečtělí žáci  nedělají v diktátech žádné chyby.</a:t>
            </a:r>
          </a:p>
        </p:txBody>
      </p:sp>
      <p:sp>
        <p:nvSpPr>
          <p:cNvPr id="4" name="Elipsa 3"/>
          <p:cNvSpPr/>
          <p:nvPr/>
        </p:nvSpPr>
        <p:spPr>
          <a:xfrm>
            <a:off x="142844" y="1428736"/>
            <a:ext cx="1143008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sečtělí</a:t>
            </a:r>
          </a:p>
        </p:txBody>
      </p:sp>
      <p:sp>
        <p:nvSpPr>
          <p:cNvPr id="5" name="Elipsa 4"/>
          <p:cNvSpPr/>
          <p:nvPr/>
        </p:nvSpPr>
        <p:spPr>
          <a:xfrm>
            <a:off x="1643042" y="1500174"/>
            <a:ext cx="914400" cy="857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žáci</a:t>
            </a:r>
          </a:p>
        </p:txBody>
      </p:sp>
      <p:sp>
        <p:nvSpPr>
          <p:cNvPr id="6" name="Elipsa 5"/>
          <p:cNvSpPr/>
          <p:nvPr/>
        </p:nvSpPr>
        <p:spPr>
          <a:xfrm>
            <a:off x="3000364" y="1500174"/>
            <a:ext cx="1357322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nedělají</a:t>
            </a:r>
          </a:p>
        </p:txBody>
      </p:sp>
      <p:sp>
        <p:nvSpPr>
          <p:cNvPr id="7" name="Elipsa 6"/>
          <p:cNvSpPr/>
          <p:nvPr/>
        </p:nvSpPr>
        <p:spPr>
          <a:xfrm>
            <a:off x="4572000" y="1500174"/>
            <a:ext cx="1714512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 diktátech</a:t>
            </a:r>
          </a:p>
        </p:txBody>
      </p:sp>
      <p:sp>
        <p:nvSpPr>
          <p:cNvPr id="8" name="Elipsa 7"/>
          <p:cNvSpPr/>
          <p:nvPr/>
        </p:nvSpPr>
        <p:spPr>
          <a:xfrm>
            <a:off x="7786710" y="1500174"/>
            <a:ext cx="1200152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chyby</a:t>
            </a:r>
          </a:p>
        </p:txBody>
      </p:sp>
      <p:sp>
        <p:nvSpPr>
          <p:cNvPr id="20" name="Elipsa 19"/>
          <p:cNvSpPr/>
          <p:nvPr/>
        </p:nvSpPr>
        <p:spPr>
          <a:xfrm>
            <a:off x="6429388" y="1500174"/>
            <a:ext cx="1200152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žádné</a:t>
            </a:r>
          </a:p>
        </p:txBody>
      </p:sp>
      <p:sp>
        <p:nvSpPr>
          <p:cNvPr id="21" name="Je rovno 20"/>
          <p:cNvSpPr/>
          <p:nvPr/>
        </p:nvSpPr>
        <p:spPr>
          <a:xfrm>
            <a:off x="2357422" y="3429000"/>
            <a:ext cx="914400" cy="428628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6" name="Přímá spojovací šipka 25"/>
          <p:cNvCxnSpPr/>
          <p:nvPr/>
        </p:nvCxnSpPr>
        <p:spPr>
          <a:xfrm rot="10800000">
            <a:off x="4139952" y="4103803"/>
            <a:ext cx="1143008" cy="8572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cxnSpLocks/>
          </p:cNvCxnSpPr>
          <p:nvPr/>
        </p:nvCxnSpPr>
        <p:spPr>
          <a:xfrm flipH="1" flipV="1">
            <a:off x="4380810" y="3713651"/>
            <a:ext cx="3773211" cy="12794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 flipV="1">
            <a:off x="7062797" y="5357826"/>
            <a:ext cx="928694" cy="8482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/>
          <p:nvPr/>
        </p:nvCxnSpPr>
        <p:spPr>
          <a:xfrm flipV="1">
            <a:off x="989978" y="3933056"/>
            <a:ext cx="714381" cy="70541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0033 0.2564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28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0.00625 0.2446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-0.00538 0.2606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13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96296E-6 L -0.00139 0.2474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00452 0.4349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17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0.00417 0.44422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33333E-6 L 0.00069 0.43518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8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0.00173 0.44421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00017 0.4456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3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00694 0.44421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-0.00104 0.64514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22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-0.00018 0.63333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 animBg="1"/>
      <p:bldP spid="4" grpId="1" uiExpand="1" build="allAtOnce" animBg="1"/>
      <p:bldP spid="5" grpId="0" build="allAtOnce" animBg="1"/>
      <p:bldP spid="5" grpId="1" uiExpand="1" build="allAtOnce" animBg="1"/>
      <p:bldP spid="6" grpId="0" build="allAtOnce" animBg="1"/>
      <p:bldP spid="6" grpId="1" uiExpand="1" build="allAtOnce" animBg="1"/>
      <p:bldP spid="7" grpId="0" build="allAtOnce" animBg="1"/>
      <p:bldP spid="7" grpId="1" uiExpand="1" build="allAtOnce" animBg="1"/>
      <p:bldP spid="8" grpId="0" build="allAtOnce" animBg="1"/>
      <p:bldP spid="8" grpId="1" uiExpand="1" build="allAtOnce" animBg="1"/>
      <p:bldP spid="20" grpId="0" build="allAtOnce" animBg="1"/>
      <p:bldP spid="20" grpId="1" uiExpand="1" build="allAtOnce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28596" y="2428868"/>
            <a:ext cx="6223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Někteří z nás se prošli  po Václavském náměstí.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28596" y="4214818"/>
            <a:ext cx="5905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Na Pražském hradě nás zaujala výměna stáží.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28596" y="6143644"/>
            <a:ext cx="7196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Naši přátelé byli zvědavi na budovu Národního divadla.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8596" y="5214950"/>
            <a:ext cx="5965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Z Karlova mostu viděli projíždějící výletní loď.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8596" y="1571612"/>
            <a:ext cx="7537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Z Černého Mostu se vydejte metrem do stanice Vyšehrad.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7158" y="428604"/>
            <a:ext cx="8429684" cy="40011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Podle uvedeného návodu proveď rozbor vět a urči všechny větné členy.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8596" y="3286124"/>
            <a:ext cx="6378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Staroměstský orloj je vzácná historická památka.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 build="allAtOnce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0B7B3-6DFD-4586-994E-403E311F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cs-CZ" b="1" dirty="0"/>
              <a:t>VĚTNÝ ČLEN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C506D0-2797-472E-BD8F-CA7E5BF2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02657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plnovýznamové slovo</a:t>
            </a:r>
            <a:r>
              <a:rPr lang="cs-CZ" dirty="0"/>
              <a:t>, které je součástí věty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FFC000"/>
                </a:solidFill>
              </a:rPr>
              <a:t>jeden větný člen </a:t>
            </a:r>
            <a:r>
              <a:rPr lang="cs-CZ" dirty="0"/>
              <a:t>jsou: </a:t>
            </a:r>
          </a:p>
          <a:p>
            <a:pPr marL="0" indent="0">
              <a:buNone/>
            </a:pPr>
            <a:endParaRPr lang="cs-CZ" dirty="0"/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se + sloveso = zvratné sloveso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přísudek jmenný se sponou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předložka +  jméno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infinitiv +  způsobová slovesa (moci, muset, mít, smět, chtít)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infinitiv + fázová slovesa (začít, začínat, přestat, přestávat)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složená příslovce (křížem krážem)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24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0B7B3-6DFD-4586-994E-403E311F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VĚTNÝM ČLENEM NEJSOU: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C506D0-2797-472E-BD8F-CA7E5BF2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824536"/>
          </a:xfrm>
        </p:spPr>
        <p:txBody>
          <a:bodyPr/>
          <a:lstStyle/>
          <a:p>
            <a:r>
              <a:rPr lang="cs-CZ" altLang="cs-CZ" sz="2800" dirty="0">
                <a:solidFill>
                  <a:srgbClr val="FFFFFF"/>
                </a:solidFill>
              </a:rPr>
              <a:t>předložky, spojky, částice, citoslovce</a:t>
            </a:r>
          </a:p>
          <a:p>
            <a:r>
              <a:rPr lang="cs-CZ" altLang="cs-CZ" sz="2800" dirty="0">
                <a:solidFill>
                  <a:srgbClr val="FFFFFF"/>
                </a:solidFill>
              </a:rPr>
              <a:t>zvratné zájmeno </a:t>
            </a:r>
            <a:r>
              <a:rPr lang="cs-CZ" altLang="cs-CZ" sz="2800" b="1" i="1" dirty="0">
                <a:solidFill>
                  <a:srgbClr val="FFC000"/>
                </a:solidFill>
              </a:rPr>
              <a:t>se</a:t>
            </a:r>
          </a:p>
          <a:p>
            <a:r>
              <a:rPr lang="cs-CZ" altLang="cs-CZ" sz="2800" dirty="0"/>
              <a:t>tvary slovesa </a:t>
            </a:r>
            <a:r>
              <a:rPr lang="cs-CZ" altLang="cs-CZ" sz="2800" b="1" i="1" dirty="0">
                <a:solidFill>
                  <a:srgbClr val="FFC000"/>
                </a:solidFill>
              </a:rPr>
              <a:t>být</a:t>
            </a:r>
            <a:r>
              <a:rPr lang="cs-CZ" altLang="cs-CZ" sz="2800" dirty="0"/>
              <a:t> ve složených slovesných tvarech</a:t>
            </a:r>
          </a:p>
          <a:p>
            <a:r>
              <a:rPr lang="cs-CZ" altLang="cs-CZ" sz="2800" dirty="0"/>
              <a:t>sama slovesa sponová (</a:t>
            </a:r>
            <a:r>
              <a:rPr lang="cs-CZ" altLang="cs-CZ" sz="2800" b="1" i="1" dirty="0">
                <a:solidFill>
                  <a:srgbClr val="FFC000"/>
                </a:solidFill>
              </a:rPr>
              <a:t>být</a:t>
            </a:r>
            <a:r>
              <a:rPr lang="cs-CZ" altLang="cs-CZ" sz="2800" dirty="0"/>
              <a:t>, </a:t>
            </a:r>
            <a:r>
              <a:rPr lang="cs-CZ" altLang="cs-CZ" sz="2800" b="1" i="1" dirty="0">
                <a:solidFill>
                  <a:srgbClr val="FFC000"/>
                </a:solidFill>
              </a:rPr>
              <a:t>bývat</a:t>
            </a:r>
            <a:r>
              <a:rPr lang="cs-CZ" altLang="cs-CZ" sz="2800" dirty="0"/>
              <a:t>, </a:t>
            </a:r>
            <a:r>
              <a:rPr lang="cs-CZ" altLang="cs-CZ" sz="2800" b="1" i="1" dirty="0">
                <a:solidFill>
                  <a:srgbClr val="FFC000"/>
                </a:solidFill>
              </a:rPr>
              <a:t>stát se</a:t>
            </a:r>
            <a:r>
              <a:rPr lang="cs-CZ" altLang="cs-CZ" sz="2800" dirty="0"/>
              <a:t>, </a:t>
            </a:r>
            <a:r>
              <a:rPr lang="cs-CZ" altLang="cs-CZ" sz="2800" b="1" i="1" dirty="0">
                <a:solidFill>
                  <a:srgbClr val="FFC000"/>
                </a:solidFill>
              </a:rPr>
              <a:t>stávat se</a:t>
            </a:r>
            <a:r>
              <a:rPr lang="cs-CZ" altLang="cs-CZ" sz="2800" dirty="0"/>
              <a:t>)</a:t>
            </a:r>
          </a:p>
          <a:p>
            <a:r>
              <a:rPr lang="cs-CZ" altLang="cs-CZ" sz="2800" dirty="0"/>
              <a:t>sama slovesa způsobová (</a:t>
            </a:r>
            <a:r>
              <a:rPr lang="cs-CZ" altLang="cs-CZ" sz="2800" b="1" i="1" dirty="0">
                <a:solidFill>
                  <a:srgbClr val="FFC000"/>
                </a:solidFill>
              </a:rPr>
              <a:t>moci</a:t>
            </a:r>
            <a:r>
              <a:rPr lang="cs-CZ" altLang="cs-CZ" sz="2800" dirty="0"/>
              <a:t>, </a:t>
            </a:r>
            <a:r>
              <a:rPr lang="cs-CZ" altLang="cs-CZ" sz="2800" b="1" i="1" dirty="0">
                <a:solidFill>
                  <a:srgbClr val="FFC000"/>
                </a:solidFill>
              </a:rPr>
              <a:t>umět</a:t>
            </a:r>
            <a:r>
              <a:rPr lang="cs-CZ" altLang="cs-CZ" sz="2800" dirty="0"/>
              <a:t>, </a:t>
            </a:r>
            <a:r>
              <a:rPr lang="cs-CZ" altLang="cs-CZ" sz="2800" b="1" i="1" dirty="0">
                <a:solidFill>
                  <a:srgbClr val="FFC000"/>
                </a:solidFill>
              </a:rPr>
              <a:t>smět</a:t>
            </a:r>
            <a:r>
              <a:rPr lang="cs-CZ" altLang="cs-CZ" sz="2800" dirty="0"/>
              <a:t>, </a:t>
            </a:r>
            <a:r>
              <a:rPr lang="cs-CZ" altLang="cs-CZ" sz="2800" b="1" i="1" dirty="0">
                <a:solidFill>
                  <a:srgbClr val="FFC000"/>
                </a:solidFill>
              </a:rPr>
              <a:t>chtít</a:t>
            </a:r>
            <a:r>
              <a:rPr lang="cs-CZ" altLang="cs-CZ" sz="2800" dirty="0"/>
              <a:t>)</a:t>
            </a:r>
          </a:p>
          <a:p>
            <a:r>
              <a:rPr lang="cs-CZ" altLang="cs-CZ" sz="2800" dirty="0"/>
              <a:t>sama slovesa fázová (</a:t>
            </a:r>
            <a:r>
              <a:rPr lang="cs-CZ" altLang="cs-CZ" sz="2800" b="1" i="1" dirty="0">
                <a:solidFill>
                  <a:srgbClr val="FFC000"/>
                </a:solidFill>
              </a:rPr>
              <a:t>začít</a:t>
            </a:r>
            <a:r>
              <a:rPr lang="cs-CZ" altLang="cs-CZ" sz="2800" dirty="0"/>
              <a:t>, </a:t>
            </a:r>
            <a:r>
              <a:rPr lang="cs-CZ" altLang="cs-CZ" sz="2800" b="1" i="1" dirty="0">
                <a:solidFill>
                  <a:srgbClr val="FFC000"/>
                </a:solidFill>
              </a:rPr>
              <a:t>začínat</a:t>
            </a:r>
            <a:r>
              <a:rPr lang="cs-CZ" altLang="cs-CZ" sz="2800" dirty="0"/>
              <a:t>, </a:t>
            </a:r>
            <a:r>
              <a:rPr lang="cs-CZ" altLang="cs-CZ" sz="2800" b="1" i="1" dirty="0">
                <a:solidFill>
                  <a:srgbClr val="FFC000"/>
                </a:solidFill>
              </a:rPr>
              <a:t>přestat</a:t>
            </a:r>
            <a:r>
              <a:rPr lang="cs-CZ" altLang="cs-CZ" sz="2800" dirty="0"/>
              <a:t>, </a:t>
            </a:r>
            <a:r>
              <a:rPr lang="cs-CZ" altLang="cs-CZ" sz="2800" b="1" i="1" dirty="0">
                <a:solidFill>
                  <a:srgbClr val="FFC000"/>
                </a:solidFill>
              </a:rPr>
              <a:t>přestávat</a:t>
            </a:r>
            <a:r>
              <a:rPr lang="cs-CZ" altLang="cs-CZ" sz="2800" dirty="0"/>
              <a:t>)</a:t>
            </a:r>
          </a:p>
          <a:p>
            <a:r>
              <a:rPr lang="cs-CZ" altLang="cs-CZ" sz="2800" dirty="0"/>
              <a:t>odkazovací výrazy (Jdi </a:t>
            </a:r>
            <a:r>
              <a:rPr lang="cs-CZ" altLang="cs-CZ" sz="2800" b="1" i="1" dirty="0">
                <a:solidFill>
                  <a:srgbClr val="FFC000"/>
                </a:solidFill>
              </a:rPr>
              <a:t>tam</a:t>
            </a:r>
            <a:r>
              <a:rPr lang="cs-CZ" altLang="cs-CZ" sz="2800" dirty="0"/>
              <a:t>, kde se ti líbí.)</a:t>
            </a:r>
          </a:p>
          <a:p>
            <a:r>
              <a:rPr lang="cs-CZ" altLang="cs-CZ" sz="2800" dirty="0"/>
              <a:t>oslovení (Čti, </a:t>
            </a:r>
            <a:r>
              <a:rPr lang="cs-CZ" altLang="cs-CZ" sz="2800" b="1" i="1" dirty="0">
                <a:solidFill>
                  <a:srgbClr val="FFC000"/>
                </a:solidFill>
              </a:rPr>
              <a:t>Jano</a:t>
            </a:r>
            <a:r>
              <a:rPr lang="cs-CZ" altLang="cs-CZ" sz="2800" dirty="0"/>
              <a:t>.)</a:t>
            </a:r>
          </a:p>
          <a:p>
            <a:r>
              <a:rPr lang="cs-CZ" altLang="cs-CZ" sz="2800" dirty="0"/>
              <a:t>vsuvka (Podej mi, </a:t>
            </a:r>
            <a:r>
              <a:rPr lang="cs-CZ" altLang="cs-CZ" sz="2800" b="1" i="1" dirty="0">
                <a:solidFill>
                  <a:srgbClr val="FFC000"/>
                </a:solidFill>
              </a:rPr>
              <a:t>prosím</a:t>
            </a:r>
            <a:r>
              <a:rPr lang="cs-CZ" altLang="cs-CZ" sz="2800" dirty="0"/>
              <a:t>, tužku.)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68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0B7B3-6DFD-4586-994E-403E311F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VĚTNÝ ČLEN MŮŽE BÝT: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C506D0-2797-472E-BD8F-CA7E5BF2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s-CZ" dirty="0"/>
              <a:t>holý			</a:t>
            </a:r>
            <a:r>
              <a:rPr lang="cs-CZ" b="1" i="1" dirty="0">
                <a:solidFill>
                  <a:srgbClr val="FFC000"/>
                </a:solidFill>
              </a:rPr>
              <a:t>Petr</a:t>
            </a:r>
          </a:p>
          <a:p>
            <a:endParaRPr lang="cs-CZ" dirty="0"/>
          </a:p>
          <a:p>
            <a:r>
              <a:rPr lang="cs-CZ" dirty="0"/>
              <a:t>rozvitý			</a:t>
            </a:r>
            <a:r>
              <a:rPr lang="cs-CZ" b="1" i="1" dirty="0">
                <a:solidFill>
                  <a:srgbClr val="FFC000"/>
                </a:solidFill>
              </a:rPr>
              <a:t>náš malý Petr</a:t>
            </a:r>
          </a:p>
          <a:p>
            <a:endParaRPr lang="cs-CZ" dirty="0"/>
          </a:p>
          <a:p>
            <a:r>
              <a:rPr lang="cs-CZ" dirty="0"/>
              <a:t>několikanásobný	</a:t>
            </a:r>
            <a:r>
              <a:rPr lang="cs-CZ" b="1" i="1" dirty="0">
                <a:solidFill>
                  <a:srgbClr val="FFC000"/>
                </a:solidFill>
              </a:rPr>
              <a:t>Petr, Pavel, Mirek a Jakub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166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4BA49-0489-4886-A194-539455F6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r>
              <a:rPr lang="cs-CZ" sz="6000" b="1" dirty="0"/>
              <a:t>SKLADEBNÍ DVOJICE</a:t>
            </a:r>
          </a:p>
        </p:txBody>
      </p:sp>
    </p:spTree>
    <p:extLst>
      <p:ext uri="{BB962C8B-B14F-4D97-AF65-F5344CB8AC3E}">
        <p14:creationId xmlns:p14="http://schemas.microsoft.com/office/powerpoint/2010/main" val="397476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4BA49-0489-4886-A194-539455F66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SKLADEBNÍ DVOJICE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D12E6D-461D-49DB-B862-369388CC9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/>
          <a:lstStyle/>
          <a:p>
            <a:r>
              <a:rPr lang="cs-CZ" sz="2800" dirty="0"/>
              <a:t>slova, která tvoří skladební dvojici poznáme tak, že </a:t>
            </a:r>
            <a:r>
              <a:rPr lang="cs-CZ" sz="2800" b="1" dirty="0">
                <a:solidFill>
                  <a:srgbClr val="FFC000"/>
                </a:solidFill>
              </a:rPr>
              <a:t>jedním slovem se zeptáme a druhým odpovíme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b="1" dirty="0">
                <a:solidFill>
                  <a:srgbClr val="FFC000"/>
                </a:solidFill>
              </a:rPr>
              <a:t>ptáme se členem řídícím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b="1" dirty="0">
                <a:solidFill>
                  <a:srgbClr val="FFC000"/>
                </a:solidFill>
              </a:rPr>
              <a:t>odpovídáme členem závislým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podmět s přísudkem tvoří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	</a:t>
            </a:r>
            <a:r>
              <a:rPr lang="cs-CZ" sz="2800" b="1" dirty="0">
                <a:solidFill>
                  <a:srgbClr val="FFC000"/>
                </a:solidFill>
              </a:rPr>
              <a:t>ZÁKLADNÍ SKLADEBNÍ DVOJICI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425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4BA49-0489-4886-A194-539455F6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FORMÁLNÍ SKLADEBNÍ VZTAHY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D12E6D-461D-49DB-B862-369388CC9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74642"/>
          </a:xfrm>
        </p:spPr>
        <p:txBody>
          <a:bodyPr>
            <a:normAutofit fontScale="85000" lnSpcReduction="10000"/>
          </a:bodyPr>
          <a:lstStyle/>
          <a:p>
            <a:endParaRPr lang="cs-CZ" b="1" dirty="0">
              <a:solidFill>
                <a:srgbClr val="0BE32F"/>
              </a:solidFill>
            </a:endParaRPr>
          </a:p>
          <a:p>
            <a:r>
              <a:rPr lang="cs-CZ" sz="3300" b="1" dirty="0">
                <a:solidFill>
                  <a:srgbClr val="0BE32F"/>
                </a:solidFill>
              </a:rPr>
              <a:t>shoda</a:t>
            </a:r>
            <a:r>
              <a:rPr lang="cs-CZ" sz="3300" dirty="0"/>
              <a:t> – člen závislý se shoduje se členem řídícím v</a:t>
            </a:r>
          </a:p>
          <a:p>
            <a:pPr marL="0" indent="0">
              <a:buNone/>
            </a:pPr>
            <a:r>
              <a:rPr lang="cs-CZ" sz="3300" dirty="0"/>
              <a:t>                    čísle, pádě, rodě nebo osobě</a:t>
            </a:r>
          </a:p>
          <a:p>
            <a:pPr marL="0" indent="0">
              <a:buNone/>
            </a:pPr>
            <a:r>
              <a:rPr lang="cs-CZ" sz="3300" i="1" dirty="0"/>
              <a:t>	ženy </a:t>
            </a:r>
            <a:r>
              <a:rPr lang="cs-CZ" sz="3300" b="1" i="1" dirty="0">
                <a:solidFill>
                  <a:srgbClr val="FFC000"/>
                </a:solidFill>
              </a:rPr>
              <a:t>zpívaly</a:t>
            </a:r>
            <a:r>
              <a:rPr lang="cs-CZ" sz="3300" i="1" dirty="0"/>
              <a:t>, </a:t>
            </a:r>
            <a:r>
              <a:rPr lang="cs-CZ" sz="3300" b="1" i="1" dirty="0">
                <a:solidFill>
                  <a:srgbClr val="FFC000"/>
                </a:solidFill>
              </a:rPr>
              <a:t>známý</a:t>
            </a:r>
            <a:r>
              <a:rPr lang="cs-CZ" sz="3300" i="1" dirty="0"/>
              <a:t> zpěvák, děti byly </a:t>
            </a:r>
            <a:r>
              <a:rPr lang="cs-CZ" sz="3300" b="1" i="1" dirty="0">
                <a:solidFill>
                  <a:srgbClr val="FFC000"/>
                </a:solidFill>
              </a:rPr>
              <a:t>bosy</a:t>
            </a:r>
          </a:p>
          <a:p>
            <a:pPr marL="0" indent="0">
              <a:buNone/>
            </a:pPr>
            <a:endParaRPr lang="cs-CZ" sz="3300" b="1" i="1" dirty="0">
              <a:solidFill>
                <a:srgbClr val="FFC000"/>
              </a:solidFill>
            </a:endParaRPr>
          </a:p>
          <a:p>
            <a:r>
              <a:rPr lang="cs-CZ" sz="3300" b="1" dirty="0">
                <a:solidFill>
                  <a:srgbClr val="0BE32F"/>
                </a:solidFill>
              </a:rPr>
              <a:t>řízenost</a:t>
            </a:r>
            <a:r>
              <a:rPr lang="cs-CZ" sz="3300" dirty="0"/>
              <a:t> – člen řídící určuje pád závislého členu</a:t>
            </a:r>
          </a:p>
          <a:p>
            <a:pPr marL="0" indent="0">
              <a:buNone/>
            </a:pPr>
            <a:r>
              <a:rPr lang="cs-CZ" sz="3300" i="1" dirty="0"/>
              <a:t>	psal </a:t>
            </a:r>
            <a:r>
              <a:rPr lang="cs-CZ" sz="3300" b="1" i="1" dirty="0">
                <a:solidFill>
                  <a:srgbClr val="FFC000"/>
                </a:solidFill>
              </a:rPr>
              <a:t>dopis</a:t>
            </a:r>
            <a:r>
              <a:rPr lang="cs-CZ" sz="3300" i="1" dirty="0"/>
              <a:t>, cesta </a:t>
            </a:r>
            <a:r>
              <a:rPr lang="cs-CZ" sz="3300" b="1" i="1" dirty="0">
                <a:solidFill>
                  <a:srgbClr val="FFC000"/>
                </a:solidFill>
              </a:rPr>
              <a:t>lesem</a:t>
            </a:r>
            <a:r>
              <a:rPr lang="cs-CZ" sz="3300" i="1" dirty="0"/>
              <a:t>, zvolili ho </a:t>
            </a:r>
            <a:r>
              <a:rPr lang="cs-CZ" sz="3300" b="1" i="1" dirty="0">
                <a:solidFill>
                  <a:srgbClr val="FFC000"/>
                </a:solidFill>
              </a:rPr>
              <a:t>starostou</a:t>
            </a:r>
          </a:p>
          <a:p>
            <a:pPr marL="0" indent="0">
              <a:buNone/>
            </a:pPr>
            <a:endParaRPr lang="cs-CZ" sz="3300" b="1" i="1" dirty="0">
              <a:solidFill>
                <a:srgbClr val="FFC000"/>
              </a:solidFill>
            </a:endParaRPr>
          </a:p>
          <a:p>
            <a:r>
              <a:rPr lang="cs-CZ" sz="3300" b="1" dirty="0">
                <a:solidFill>
                  <a:srgbClr val="0BE32F"/>
                </a:solidFill>
              </a:rPr>
              <a:t>přimykání</a:t>
            </a:r>
            <a:r>
              <a:rPr lang="cs-CZ" sz="3300" b="1" dirty="0">
                <a:solidFill>
                  <a:srgbClr val="00B050"/>
                </a:solidFill>
              </a:rPr>
              <a:t> </a:t>
            </a:r>
            <a:r>
              <a:rPr lang="cs-CZ" sz="3300" b="1" dirty="0"/>
              <a:t>– </a:t>
            </a:r>
            <a:r>
              <a:rPr lang="cs-CZ" sz="3300" dirty="0"/>
              <a:t>tvar závislého členu není mluvnicky</a:t>
            </a:r>
          </a:p>
          <a:p>
            <a:pPr marL="0" indent="0">
              <a:buNone/>
            </a:pPr>
            <a:r>
              <a:rPr lang="cs-CZ" sz="3300" dirty="0"/>
              <a:t>                           určován členem řídícím</a:t>
            </a:r>
          </a:p>
          <a:p>
            <a:pPr marL="0" indent="0">
              <a:buNone/>
            </a:pPr>
            <a:r>
              <a:rPr lang="cs-CZ" sz="3300" dirty="0"/>
              <a:t>	</a:t>
            </a:r>
            <a:r>
              <a:rPr lang="cs-CZ" sz="3300" i="1" dirty="0"/>
              <a:t>přijde </a:t>
            </a:r>
            <a:r>
              <a:rPr lang="cs-CZ" sz="3300" b="1" i="1" dirty="0">
                <a:solidFill>
                  <a:srgbClr val="FFC000"/>
                </a:solidFill>
              </a:rPr>
              <a:t>zítra</a:t>
            </a:r>
            <a:r>
              <a:rPr lang="cs-CZ" sz="3300" i="1" dirty="0"/>
              <a:t>, čte </a:t>
            </a:r>
            <a:r>
              <a:rPr lang="cs-CZ" sz="3300" b="1" i="1" dirty="0">
                <a:solidFill>
                  <a:srgbClr val="FFC000"/>
                </a:solidFill>
              </a:rPr>
              <a:t>hlasitě</a:t>
            </a:r>
            <a:r>
              <a:rPr lang="cs-CZ" sz="3300" i="1" dirty="0"/>
              <a:t>, dům </a:t>
            </a:r>
            <a:r>
              <a:rPr lang="cs-CZ" sz="3300" b="1" i="1" dirty="0">
                <a:solidFill>
                  <a:srgbClr val="FFC000"/>
                </a:solidFill>
              </a:rPr>
              <a:t>na náměstí</a:t>
            </a:r>
            <a:endParaRPr lang="cs-CZ" sz="3300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dirty="0"/>
              <a:t>	 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63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4BA49-0489-4886-A194-539455F6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/>
              <a:t>SKLADEBNÍ DVOJICE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D12E6D-461D-49DB-B862-369388CC9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530626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>
                <a:solidFill>
                  <a:srgbClr val="FFC000"/>
                </a:solidFill>
              </a:rPr>
              <a:t>Můj bratr prožil na letním táboře radostné chvíle.</a:t>
            </a:r>
          </a:p>
          <a:p>
            <a:pPr marL="0" indent="0">
              <a:buNone/>
            </a:pPr>
            <a:endParaRPr lang="cs-CZ" sz="800" b="1" u="sng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/>
              <a:t>V této větě jsou tyto skladební dvojice:</a:t>
            </a:r>
          </a:p>
          <a:p>
            <a:pPr marL="0" indent="0">
              <a:buNone/>
            </a:pPr>
            <a:endParaRPr lang="cs-CZ" sz="800" b="1" dirty="0"/>
          </a:p>
          <a:p>
            <a:r>
              <a:rPr lang="cs-CZ" i="1" dirty="0">
                <a:solidFill>
                  <a:srgbClr val="FFC000"/>
                </a:solidFill>
              </a:rPr>
              <a:t>bratr prožil </a:t>
            </a:r>
            <a:r>
              <a:rPr lang="cs-CZ" dirty="0"/>
              <a:t>– základní skladební dvojice</a:t>
            </a:r>
          </a:p>
          <a:p>
            <a:r>
              <a:rPr lang="cs-CZ" i="1" dirty="0">
                <a:solidFill>
                  <a:srgbClr val="FFC000"/>
                </a:solidFill>
              </a:rPr>
              <a:t>můj bratr</a:t>
            </a:r>
          </a:p>
          <a:p>
            <a:r>
              <a:rPr lang="cs-CZ" i="1" dirty="0">
                <a:solidFill>
                  <a:srgbClr val="FFC000"/>
                </a:solidFill>
              </a:rPr>
              <a:t>prožil na táboře</a:t>
            </a:r>
          </a:p>
          <a:p>
            <a:r>
              <a:rPr lang="cs-CZ" i="1" dirty="0">
                <a:solidFill>
                  <a:srgbClr val="FFC000"/>
                </a:solidFill>
              </a:rPr>
              <a:t>na letním táboře</a:t>
            </a:r>
          </a:p>
          <a:p>
            <a:r>
              <a:rPr lang="cs-CZ" i="1" dirty="0">
                <a:solidFill>
                  <a:srgbClr val="FFC000"/>
                </a:solidFill>
              </a:rPr>
              <a:t>prožil chvíle</a:t>
            </a:r>
          </a:p>
          <a:p>
            <a:r>
              <a:rPr lang="cs-CZ" i="1" dirty="0">
                <a:solidFill>
                  <a:srgbClr val="FFC000"/>
                </a:solidFill>
              </a:rPr>
              <a:t>radostné chvíle</a:t>
            </a:r>
          </a:p>
        </p:txBody>
      </p:sp>
    </p:spTree>
    <p:extLst>
      <p:ext uri="{BB962C8B-B14F-4D97-AF65-F5344CB8AC3E}">
        <p14:creationId xmlns:p14="http://schemas.microsoft.com/office/powerpoint/2010/main" val="302897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97C8D-FD9A-40E0-B727-6AE63BE3F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b="1" dirty="0"/>
              <a:t>ZÁKLADNÍ VĚTNÉ ČLENY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FAF7D91-CD25-47CC-BDE6-9D19B0E44E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064435"/>
              </p:ext>
            </p:extLst>
          </p:nvPr>
        </p:nvGraphicFramePr>
        <p:xfrm>
          <a:off x="179512" y="1417638"/>
          <a:ext cx="8856984" cy="483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55644578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838433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518947677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01907057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1926804712"/>
                    </a:ext>
                  </a:extLst>
                </a:gridCol>
              </a:tblGrid>
              <a:tr h="85923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na čem závisí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jak se ptáme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jak se 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čím bývá vyjádřen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554758"/>
                  </a:ext>
                </a:extLst>
              </a:tr>
              <a:tr h="1740912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b="1" dirty="0"/>
                        <a:t>podmět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dirty="0"/>
                        <a:t>základní skladební dvojice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dirty="0"/>
                        <a:t>Kdo? Co?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b="1" dirty="0"/>
                        <a:t>vyjádřený</a:t>
                      </a:r>
                    </a:p>
                    <a:p>
                      <a:pPr algn="ctr"/>
                      <a:r>
                        <a:rPr lang="cs-CZ" sz="2000" b="1" dirty="0"/>
                        <a:t>nevyjádřený</a:t>
                      </a:r>
                    </a:p>
                    <a:p>
                      <a:pPr algn="ctr"/>
                      <a:r>
                        <a:rPr lang="cs-CZ" sz="2000" b="1" dirty="0"/>
                        <a:t>všeobecný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dirty="0"/>
                        <a:t>všechny slovní druhy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81133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b="1" dirty="0"/>
                    </a:p>
                    <a:p>
                      <a:pPr algn="ctr"/>
                      <a:r>
                        <a:rPr lang="cs-CZ" sz="2000" b="1" dirty="0"/>
                        <a:t>přísudek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/>
                    </a:p>
                    <a:p>
                      <a:pPr algn="ctr"/>
                      <a:endParaRPr lang="cs-CZ" sz="2000"/>
                    </a:p>
                    <a:p>
                      <a:pPr algn="ctr"/>
                      <a:r>
                        <a:rPr lang="cs-CZ" sz="2000"/>
                        <a:t>Co dělá podmět?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1" u="non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1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slovesný </a:t>
                      </a:r>
                    </a:p>
                    <a:p>
                      <a:r>
                        <a:rPr lang="cs-CZ" sz="2000" b="1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jmenný se sponou </a:t>
                      </a:r>
                      <a:r>
                        <a:rPr lang="cs-CZ" sz="20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(spona=být, bývat, stát se, stávat se)</a:t>
                      </a:r>
                    </a:p>
                    <a:p>
                      <a:r>
                        <a:rPr lang="cs-CZ" sz="2000" b="1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jmenný beze spony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sloveso, podstatné jméno, přídavné jméno, zájmeno, číslovka, příslovce </a:t>
                      </a:r>
                    </a:p>
                    <a:p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citoslovce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170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8177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716</Words>
  <Application>Microsoft Office PowerPoint</Application>
  <PresentationFormat>Předvádění na obrazovce (4:3)</PresentationFormat>
  <Paragraphs>205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Wingdings</vt:lpstr>
      <vt:lpstr>Motiv sady Office</vt:lpstr>
      <vt:lpstr>Prezentace aplikace PowerPoint</vt:lpstr>
      <vt:lpstr>VĚTNÝ ČLEN</vt:lpstr>
      <vt:lpstr>VĚTNÝM ČLENEM NEJSOU:</vt:lpstr>
      <vt:lpstr>VĚTNÝ ČLEN MŮŽE BÝT:</vt:lpstr>
      <vt:lpstr>SKLADEBNÍ DVOJICE</vt:lpstr>
      <vt:lpstr>SKLADEBNÍ DVOJICE</vt:lpstr>
      <vt:lpstr>FORMÁLNÍ SKLADEBNÍ VZTAHY</vt:lpstr>
      <vt:lpstr>SKLADEBNÍ DVOJICE</vt:lpstr>
      <vt:lpstr>ZÁKLADNÍ VĚTNÉ ČLENY</vt:lpstr>
      <vt:lpstr>ROZVÍJEJÍCÍ VĚTNÉ ČLENY</vt:lpstr>
      <vt:lpstr>ROZVÍJEJÍCÍ VĚTNÉ ČLENY</vt:lpstr>
      <vt:lpstr>POSTUP PŘI URČOVÁNÍ VĚTNÝCH ČLENŮ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</dc:title>
  <dc:creator>hela</dc:creator>
  <cp:lastModifiedBy>Světluše Pospíšilová</cp:lastModifiedBy>
  <cp:revision>86</cp:revision>
  <dcterms:created xsi:type="dcterms:W3CDTF">2012-01-20T18:34:33Z</dcterms:created>
  <dcterms:modified xsi:type="dcterms:W3CDTF">2021-02-07T14:36:08Z</dcterms:modified>
</cp:coreProperties>
</file>